
<file path=[Content_Types].xml><?xml version="1.0" encoding="utf-8"?>
<Types xmlns="http://schemas.openxmlformats.org/package/2006/content-types">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vat.on" TargetMode="External"/><Relationship Id="rId3" Type="http://schemas.openxmlformats.org/officeDocument/2006/relationships/hyperlink" Target="http://vat.o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b5238bc5e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b5238bc5e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b5238bc5e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b5238bc5e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b5238bc5e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b5238bc5e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b5238bc5e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b5238bc5e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b5238bc5e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b5238bc5e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b5238bc5e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b5238bc5e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b5238bc5e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b5238bc5e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b5238bc5e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b5238bc5e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b5238bc5e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b5238bc5e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b5238bc5e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b5238bc5e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b5238bc5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b5238bc5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shop in Singapore? </a:t>
            </a:r>
            <a:r>
              <a:rPr lang="en-GB"/>
              <a:t>Consumption tax and VAT in China still make domestic prices higher than many overseas markets.Indonesia has </a:t>
            </a:r>
            <a:r>
              <a:rPr b="1" lang="en-GB">
                <a:solidFill>
                  <a:schemeClr val="dk1"/>
                </a:solidFill>
              </a:rPr>
              <a:t>PPnBM</a:t>
            </a:r>
            <a:r>
              <a:rPr lang="en-GB">
                <a:solidFill>
                  <a:schemeClr val="dk1"/>
                </a:solidFill>
              </a:rPr>
              <a:t> is a special tax imposed on </a:t>
            </a:r>
            <a:r>
              <a:rPr b="1" lang="en-GB">
                <a:solidFill>
                  <a:schemeClr val="dk1"/>
                </a:solidFill>
              </a:rPr>
              <a:t>luxury or non-essential goods</a:t>
            </a:r>
            <a:r>
              <a:rPr lang="en-GB">
                <a:solidFill>
                  <a:schemeClr val="dk1"/>
                </a:solidFill>
              </a:rPr>
              <a:t>, </a:t>
            </a:r>
            <a:r>
              <a:rPr b="1" lang="en-GB">
                <a:solidFill>
                  <a:schemeClr val="dk1"/>
                </a:solidFill>
              </a:rPr>
              <a:t>on top of VAT</a:t>
            </a:r>
            <a:r>
              <a:rPr lang="en-GB">
                <a:solidFill>
                  <a:schemeClr val="dk1"/>
                </a:solidFill>
              </a:rPr>
              <a:t>. </a:t>
            </a:r>
            <a:r>
              <a:rPr b="1" lang="en-GB">
                <a:solidFill>
                  <a:schemeClr val="dk1"/>
                </a:solidFill>
              </a:rPr>
              <a:t>PPnBM</a:t>
            </a:r>
            <a:r>
              <a:rPr lang="en-GB">
                <a:solidFill>
                  <a:schemeClr val="dk1"/>
                </a:solidFill>
              </a:rPr>
              <a:t> is a special tax imposed on </a:t>
            </a:r>
            <a:r>
              <a:rPr b="1" lang="en-GB">
                <a:solidFill>
                  <a:schemeClr val="dk1"/>
                </a:solidFill>
              </a:rPr>
              <a:t>luxury or non-essential goods</a:t>
            </a:r>
            <a:r>
              <a:rPr lang="en-GB">
                <a:solidFill>
                  <a:schemeClr val="dk1"/>
                </a:solidFill>
              </a:rPr>
              <a:t>, </a:t>
            </a:r>
            <a:r>
              <a:rPr b="1" lang="en-GB">
                <a:solidFill>
                  <a:schemeClr val="dk1"/>
                </a:solidFill>
              </a:rPr>
              <a:t>on top of </a:t>
            </a:r>
            <a:r>
              <a:rPr b="1" lang="en-GB" u="sng">
                <a:solidFill>
                  <a:schemeClr val="hlink"/>
                </a:solidFill>
                <a:hlinkClick r:id="rId2"/>
              </a:rPr>
              <a:t>VAT</a:t>
            </a:r>
            <a:r>
              <a:rPr lang="en-GB" u="sng">
                <a:solidFill>
                  <a:schemeClr val="hlink"/>
                </a:solidFill>
                <a:hlinkClick r:id="rId3"/>
              </a:rPr>
              <a:t>. On</a:t>
            </a:r>
            <a:r>
              <a:rPr lang="en-GB">
                <a:solidFill>
                  <a:schemeClr val="dk1"/>
                </a:solidFill>
              </a:rPr>
              <a:t> top of that, Indonesia’s import durites make imported luxury goods particularly expensive in Indonesia. </a:t>
            </a:r>
            <a:r>
              <a:rPr lang="en-GB">
                <a:solidFill>
                  <a:schemeClr val="dk1"/>
                </a:solidFill>
              </a:rPr>
              <a:t> Singapore has GST refund on top of of duty free goods in airports which makes shopping in Singapore for luxury goods more attractive. </a:t>
            </a:r>
            <a:endParaRPr b="1"/>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b5238bc5e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b5238bc5e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b5238bc5e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b5238bc5e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b5238bc5e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b5238bc5e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b5238bc5e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b5238bc5e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b5238bc5e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b5238bc5e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digital campaigns, it might be worth buying Facebook, TikTok and social media ads to target Mumbai, Delhi and Tokyo as people from these cities spend the most. For Tokyo, it might be worthwhile to translate the ads to Japanese.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b5238bc5e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b5238bc5e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b5238bc5e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b5238bc5e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b5238bc5e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b5238bc5e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b5238bc5e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b5238bc5e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b5238bc5e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b5238bc5e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b5238bc5e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b5238bc5e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18.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Destination Singapore</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GB"/>
              <a:t>A data driven approach to attract visitors to spend in Singapore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1720"/>
              <a:t>Most of our visitors do not follow any packaged tours and are not on here on business</a:t>
            </a:r>
            <a:endParaRPr sz="419"/>
          </a:p>
        </p:txBody>
      </p:sp>
      <p:pic>
        <p:nvPicPr>
          <p:cNvPr id="121" name="Google Shape;121;p22" title="Screenshot 2026-01-07 at 7.52.27 PM.png"/>
          <p:cNvPicPr preferRelativeResize="0"/>
          <p:nvPr/>
        </p:nvPicPr>
        <p:blipFill>
          <a:blip r:embed="rId3">
            <a:alphaModFix/>
          </a:blip>
          <a:stretch>
            <a:fillRect/>
          </a:stretch>
        </p:blipFill>
        <p:spPr>
          <a:xfrm>
            <a:off x="152400" y="1170125"/>
            <a:ext cx="6934200" cy="3714750"/>
          </a:xfrm>
          <a:prstGeom prst="rect">
            <a:avLst/>
          </a:prstGeom>
          <a:noFill/>
          <a:ln>
            <a:noFill/>
          </a:ln>
        </p:spPr>
      </p:pic>
      <p:pic>
        <p:nvPicPr>
          <p:cNvPr id="122" name="Google Shape;122;p22" title="shopper2.png"/>
          <p:cNvPicPr preferRelativeResize="0"/>
          <p:nvPr/>
        </p:nvPicPr>
        <p:blipFill>
          <a:blip r:embed="rId4">
            <a:alphaModFix/>
          </a:blip>
          <a:stretch>
            <a:fillRect/>
          </a:stretch>
        </p:blipFill>
        <p:spPr>
          <a:xfrm>
            <a:off x="7086600" y="2723950"/>
            <a:ext cx="1752599" cy="1752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1720"/>
              <a:t>However these non-packaged tourists spend the least. </a:t>
            </a:r>
            <a:endParaRPr sz="1720"/>
          </a:p>
          <a:p>
            <a:pPr indent="0" lvl="0" marL="0" rtl="0" algn="l">
              <a:spcBef>
                <a:spcPts val="0"/>
              </a:spcBef>
              <a:spcAft>
                <a:spcPts val="0"/>
              </a:spcAft>
              <a:buSzPts val="990"/>
              <a:buNone/>
            </a:pPr>
            <a:r>
              <a:rPr lang="en-GB" sz="1720"/>
              <a:t>Those on packaged tours spend the most, followed by business travellers.</a:t>
            </a:r>
            <a:endParaRPr sz="1720"/>
          </a:p>
        </p:txBody>
      </p:sp>
      <p:pic>
        <p:nvPicPr>
          <p:cNvPr id="128" name="Google Shape;128;p23" title="Screenshot 2026-01-07 at 7.56.46 PM.png"/>
          <p:cNvPicPr preferRelativeResize="0"/>
          <p:nvPr/>
        </p:nvPicPr>
        <p:blipFill>
          <a:blip r:embed="rId3">
            <a:alphaModFix/>
          </a:blip>
          <a:stretch>
            <a:fillRect/>
          </a:stretch>
        </p:blipFill>
        <p:spPr>
          <a:xfrm>
            <a:off x="2129000" y="1069525"/>
            <a:ext cx="6703299" cy="3820975"/>
          </a:xfrm>
          <a:prstGeom prst="rect">
            <a:avLst/>
          </a:prstGeom>
          <a:noFill/>
          <a:ln>
            <a:noFill/>
          </a:ln>
        </p:spPr>
      </p:pic>
      <p:pic>
        <p:nvPicPr>
          <p:cNvPr id="129" name="Google Shape;129;p23" title="businessman.png"/>
          <p:cNvPicPr preferRelativeResize="0"/>
          <p:nvPr/>
        </p:nvPicPr>
        <p:blipFill>
          <a:blip r:embed="rId4">
            <a:alphaModFix/>
          </a:blip>
          <a:stretch>
            <a:fillRect/>
          </a:stretch>
        </p:blipFill>
        <p:spPr>
          <a:xfrm>
            <a:off x="246099" y="2907000"/>
            <a:ext cx="1983501" cy="198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Guys vs Girls. Who spends more?</a:t>
            </a:r>
            <a:endParaRPr/>
          </a:p>
        </p:txBody>
      </p:sp>
      <p:pic>
        <p:nvPicPr>
          <p:cNvPr id="135" name="Google Shape;135;p24" title="Screenshot 2026-01-07 at 8.04.13 PM.png"/>
          <p:cNvPicPr preferRelativeResize="0"/>
          <p:nvPr/>
        </p:nvPicPr>
        <p:blipFill>
          <a:blip r:embed="rId3">
            <a:alphaModFix/>
          </a:blip>
          <a:stretch>
            <a:fillRect/>
          </a:stretch>
        </p:blipFill>
        <p:spPr>
          <a:xfrm>
            <a:off x="1214350" y="1192475"/>
            <a:ext cx="6605864" cy="3820974"/>
          </a:xfrm>
          <a:prstGeom prst="rect">
            <a:avLst/>
          </a:prstGeom>
          <a:noFill/>
          <a:ln>
            <a:noFill/>
          </a:ln>
        </p:spPr>
      </p:pic>
      <p:pic>
        <p:nvPicPr>
          <p:cNvPr id="136" name="Google Shape;136;p24" title="guy tourist.png"/>
          <p:cNvPicPr preferRelativeResize="0"/>
          <p:nvPr/>
        </p:nvPicPr>
        <p:blipFill rotWithShape="1">
          <a:blip r:embed="rId4">
            <a:alphaModFix/>
          </a:blip>
          <a:srcRect b="-14186" l="-9758" r="-63882" t="-59454"/>
          <a:stretch/>
        </p:blipFill>
        <p:spPr>
          <a:xfrm>
            <a:off x="-89400" y="2783850"/>
            <a:ext cx="1848225" cy="1848225"/>
          </a:xfrm>
          <a:prstGeom prst="rect">
            <a:avLst/>
          </a:prstGeom>
          <a:noFill/>
          <a:ln>
            <a:noFill/>
          </a:ln>
        </p:spPr>
      </p:pic>
      <p:pic>
        <p:nvPicPr>
          <p:cNvPr id="137" name="Google Shape;137;p24" title="girl tourist.png"/>
          <p:cNvPicPr preferRelativeResize="0"/>
          <p:nvPr/>
        </p:nvPicPr>
        <p:blipFill>
          <a:blip r:embed="rId5">
            <a:alphaModFix/>
          </a:blip>
          <a:stretch>
            <a:fillRect/>
          </a:stretch>
        </p:blipFill>
        <p:spPr>
          <a:xfrm>
            <a:off x="7756225" y="3350788"/>
            <a:ext cx="1382349" cy="1382349"/>
          </a:xfrm>
          <a:prstGeom prst="rect">
            <a:avLst/>
          </a:prstGeom>
          <a:noFill/>
          <a:ln>
            <a:noFill/>
          </a:ln>
        </p:spPr>
      </p:pic>
      <p:sp>
        <p:nvSpPr>
          <p:cNvPr id="138" name="Google Shape;138;p24"/>
          <p:cNvSpPr txBox="1"/>
          <p:nvPr/>
        </p:nvSpPr>
        <p:spPr>
          <a:xfrm>
            <a:off x="169925" y="1271350"/>
            <a:ext cx="1196100" cy="13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Most of the guys spend more, within a wider spend range</a:t>
            </a:r>
            <a:endParaRPr sz="1800">
              <a:solidFill>
                <a:schemeClr val="dk2"/>
              </a:solidFill>
            </a:endParaRPr>
          </a:p>
        </p:txBody>
      </p:sp>
      <p:sp>
        <p:nvSpPr>
          <p:cNvPr id="139" name="Google Shape;139;p24"/>
          <p:cNvSpPr txBox="1"/>
          <p:nvPr/>
        </p:nvSpPr>
        <p:spPr>
          <a:xfrm>
            <a:off x="7756200" y="0"/>
            <a:ext cx="1382400" cy="25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Most of the girls spend less and within a narrower spend range. But there are more higher spending outliers </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Who do they travel with most?</a:t>
            </a:r>
            <a:endParaRPr/>
          </a:p>
        </p:txBody>
      </p:sp>
      <p:pic>
        <p:nvPicPr>
          <p:cNvPr id="145" name="Google Shape;145;p25" title="1_companion_volume.png"/>
          <p:cNvPicPr preferRelativeResize="0"/>
          <p:nvPr/>
        </p:nvPicPr>
        <p:blipFill>
          <a:blip r:embed="rId3">
            <a:alphaModFix/>
          </a:blip>
          <a:stretch>
            <a:fillRect/>
          </a:stretch>
        </p:blipFill>
        <p:spPr>
          <a:xfrm>
            <a:off x="152400" y="1170125"/>
            <a:ext cx="6711286" cy="3820976"/>
          </a:xfrm>
          <a:prstGeom prst="rect">
            <a:avLst/>
          </a:prstGeom>
          <a:noFill/>
          <a:ln>
            <a:noFill/>
          </a:ln>
        </p:spPr>
      </p:pic>
      <p:pic>
        <p:nvPicPr>
          <p:cNvPr id="146" name="Google Shape;146;p25" title="spouse.png"/>
          <p:cNvPicPr preferRelativeResize="0"/>
          <p:nvPr/>
        </p:nvPicPr>
        <p:blipFill>
          <a:blip r:embed="rId4">
            <a:alphaModFix/>
          </a:blip>
          <a:stretch>
            <a:fillRect/>
          </a:stretch>
        </p:blipFill>
        <p:spPr>
          <a:xfrm>
            <a:off x="6915486" y="2343875"/>
            <a:ext cx="1975514" cy="1975514"/>
          </a:xfrm>
          <a:prstGeom prst="rect">
            <a:avLst/>
          </a:prstGeom>
          <a:noFill/>
          <a:ln>
            <a:noFill/>
          </a:ln>
        </p:spPr>
      </p:pic>
      <p:sp>
        <p:nvSpPr>
          <p:cNvPr id="147" name="Google Shape;147;p25"/>
          <p:cNvSpPr txBox="1"/>
          <p:nvPr/>
        </p:nvSpPr>
        <p:spPr>
          <a:xfrm>
            <a:off x="438200" y="988175"/>
            <a:ext cx="23250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2"/>
                </a:solidFill>
              </a:rPr>
              <a:t>Most travel with spouse</a:t>
            </a:r>
            <a:endParaRPr sz="15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much do they spend on average?</a:t>
            </a:r>
            <a:endParaRPr/>
          </a:p>
        </p:txBody>
      </p:sp>
      <p:pic>
        <p:nvPicPr>
          <p:cNvPr id="153" name="Google Shape;153;p26" title="Screenshot 2026-01-07 at 8.22.11 PM.png"/>
          <p:cNvPicPr preferRelativeResize="0"/>
          <p:nvPr/>
        </p:nvPicPr>
        <p:blipFill>
          <a:blip r:embed="rId3">
            <a:alphaModFix/>
          </a:blip>
          <a:stretch>
            <a:fillRect/>
          </a:stretch>
        </p:blipFill>
        <p:spPr>
          <a:xfrm>
            <a:off x="152400" y="1170125"/>
            <a:ext cx="6905256" cy="3820974"/>
          </a:xfrm>
          <a:prstGeom prst="rect">
            <a:avLst/>
          </a:prstGeom>
          <a:noFill/>
          <a:ln>
            <a:noFill/>
          </a:ln>
        </p:spPr>
      </p:pic>
      <p:sp>
        <p:nvSpPr>
          <p:cNvPr id="154" name="Google Shape;154;p26"/>
          <p:cNvSpPr txBox="1"/>
          <p:nvPr/>
        </p:nvSpPr>
        <p:spPr>
          <a:xfrm>
            <a:off x="7100575" y="574575"/>
            <a:ext cx="1676700" cy="19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On average, they spend the most with their spouse. Solo travellers spend the next highest.</a:t>
            </a:r>
            <a:endParaRPr sz="1800">
              <a:solidFill>
                <a:schemeClr val="dk2"/>
              </a:solidFill>
            </a:endParaRPr>
          </a:p>
        </p:txBody>
      </p:sp>
      <p:pic>
        <p:nvPicPr>
          <p:cNvPr id="155" name="Google Shape;155;p26" title="spouse3.png"/>
          <p:cNvPicPr preferRelativeResize="0"/>
          <p:nvPr/>
        </p:nvPicPr>
        <p:blipFill>
          <a:blip r:embed="rId4">
            <a:alphaModFix/>
          </a:blip>
          <a:stretch>
            <a:fillRect/>
          </a:stretch>
        </p:blipFill>
        <p:spPr>
          <a:xfrm>
            <a:off x="7210056" y="2724075"/>
            <a:ext cx="1781545" cy="1781545"/>
          </a:xfrm>
          <a:prstGeom prst="rect">
            <a:avLst/>
          </a:prstGeom>
          <a:noFill/>
          <a:ln>
            <a:noFill/>
          </a:ln>
        </p:spPr>
      </p:pic>
      <p:sp>
        <p:nvSpPr>
          <p:cNvPr id="156" name="Google Shape;156;p26"/>
          <p:cNvSpPr/>
          <p:nvPr/>
        </p:nvSpPr>
        <p:spPr>
          <a:xfrm>
            <a:off x="5811150" y="83650"/>
            <a:ext cx="1398900" cy="1183500"/>
          </a:xfrm>
          <a:prstGeom prst="hea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26"/>
          <p:cNvSpPr txBox="1"/>
          <p:nvPr/>
        </p:nvSpPr>
        <p:spPr>
          <a:xfrm>
            <a:off x="5997525" y="248525"/>
            <a:ext cx="3169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Couples </a:t>
            </a:r>
            <a:endParaRPr sz="1800">
              <a:solidFill>
                <a:schemeClr val="dk2"/>
              </a:solidFill>
            </a:endParaRPr>
          </a:p>
          <a:p>
            <a:pPr indent="0" lvl="0" marL="0" rtl="0" algn="l">
              <a:spcBef>
                <a:spcPts val="0"/>
              </a:spcBef>
              <a:spcAft>
                <a:spcPts val="0"/>
              </a:spcAft>
              <a:buNone/>
            </a:pPr>
            <a:r>
              <a:rPr lang="en-GB" sz="1800">
                <a:solidFill>
                  <a:schemeClr val="dk2"/>
                </a:solidFill>
              </a:rPr>
              <a:t>promos?</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7 Personas </a:t>
            </a:r>
            <a:endParaRPr/>
          </a:p>
        </p:txBody>
      </p:sp>
      <p:sp>
        <p:nvSpPr>
          <p:cNvPr id="163" name="Google Shape;16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Repeat Leisure Visitors</a:t>
            </a:r>
            <a:endParaRPr/>
          </a:p>
          <a:p>
            <a:pPr indent="-342900" lvl="0" marL="457200" rtl="0" algn="l">
              <a:spcBef>
                <a:spcPts val="0"/>
              </a:spcBef>
              <a:spcAft>
                <a:spcPts val="0"/>
              </a:spcAft>
              <a:buSzPts val="1800"/>
              <a:buChar char="●"/>
            </a:pPr>
            <a:r>
              <a:rPr lang="en-GB"/>
              <a:t>Business Travelers</a:t>
            </a:r>
            <a:endParaRPr/>
          </a:p>
          <a:p>
            <a:pPr indent="-342900" lvl="0" marL="457200" rtl="0" algn="l">
              <a:spcBef>
                <a:spcPts val="0"/>
              </a:spcBef>
              <a:spcAft>
                <a:spcPts val="0"/>
              </a:spcAft>
              <a:buSzPts val="1800"/>
              <a:buChar char="●"/>
            </a:pPr>
            <a:r>
              <a:rPr lang="en-GB"/>
              <a:t>Budget Solo Explorers</a:t>
            </a:r>
            <a:endParaRPr/>
          </a:p>
          <a:p>
            <a:pPr indent="-342900" lvl="0" marL="457200" rtl="0" algn="l">
              <a:spcBef>
                <a:spcPts val="0"/>
              </a:spcBef>
              <a:spcAft>
                <a:spcPts val="0"/>
              </a:spcAft>
              <a:buSzPts val="1800"/>
              <a:buChar char="●"/>
            </a:pPr>
            <a:r>
              <a:rPr lang="en-GB"/>
              <a:t>Family Holidaymakers</a:t>
            </a:r>
            <a:endParaRPr/>
          </a:p>
          <a:p>
            <a:pPr indent="-342900" lvl="0" marL="457200" rtl="0" algn="l">
              <a:spcBef>
                <a:spcPts val="0"/>
              </a:spcBef>
              <a:spcAft>
                <a:spcPts val="0"/>
              </a:spcAft>
              <a:buSzPts val="1800"/>
              <a:buChar char="●"/>
            </a:pPr>
            <a:r>
              <a:rPr lang="en-GB"/>
              <a:t>High-Value Luxury Shoppers</a:t>
            </a:r>
            <a:endParaRPr/>
          </a:p>
          <a:p>
            <a:pPr indent="-342900" lvl="0" marL="457200" rtl="0" algn="l">
              <a:spcBef>
                <a:spcPts val="0"/>
              </a:spcBef>
              <a:spcAft>
                <a:spcPts val="0"/>
              </a:spcAft>
              <a:buSzPts val="1800"/>
              <a:buChar char="●"/>
            </a:pPr>
            <a:r>
              <a:rPr lang="en-GB"/>
              <a:t>Regional Short-Stay Shoppers</a:t>
            </a:r>
            <a:endParaRPr/>
          </a:p>
          <a:p>
            <a:pPr indent="-342900" lvl="0" marL="457200" rtl="0" algn="l">
              <a:spcBef>
                <a:spcPts val="0"/>
              </a:spcBef>
              <a:spcAft>
                <a:spcPts val="0"/>
              </a:spcAft>
              <a:buSzPts val="1800"/>
              <a:buChar char="●"/>
            </a:pPr>
            <a:r>
              <a:rPr lang="en-GB"/>
              <a:t>First-Time Cultural Seekers</a:t>
            </a:r>
            <a:endParaRPr/>
          </a:p>
        </p:txBody>
      </p:sp>
      <p:pic>
        <p:nvPicPr>
          <p:cNvPr id="164" name="Google Shape;164;p27" title="family holidaymakers.png"/>
          <p:cNvPicPr preferRelativeResize="0"/>
          <p:nvPr/>
        </p:nvPicPr>
        <p:blipFill>
          <a:blip r:embed="rId3">
            <a:alphaModFix/>
          </a:blip>
          <a:stretch>
            <a:fillRect/>
          </a:stretch>
        </p:blipFill>
        <p:spPr>
          <a:xfrm>
            <a:off x="5355200" y="2775450"/>
            <a:ext cx="2226476" cy="2226476"/>
          </a:xfrm>
          <a:prstGeom prst="rect">
            <a:avLst/>
          </a:prstGeom>
          <a:noFill/>
          <a:ln>
            <a:noFill/>
          </a:ln>
        </p:spPr>
      </p:pic>
      <p:pic>
        <p:nvPicPr>
          <p:cNvPr id="165" name="Google Shape;165;p27" title="budget solo traveller 1.png"/>
          <p:cNvPicPr preferRelativeResize="0"/>
          <p:nvPr/>
        </p:nvPicPr>
        <p:blipFill>
          <a:blip r:embed="rId4">
            <a:alphaModFix/>
          </a:blip>
          <a:stretch>
            <a:fillRect/>
          </a:stretch>
        </p:blipFill>
        <p:spPr>
          <a:xfrm>
            <a:off x="6849475" y="204175"/>
            <a:ext cx="2158175" cy="2158175"/>
          </a:xfrm>
          <a:prstGeom prst="rect">
            <a:avLst/>
          </a:prstGeom>
          <a:noFill/>
          <a:ln>
            <a:noFill/>
          </a:ln>
        </p:spPr>
      </p:pic>
      <p:pic>
        <p:nvPicPr>
          <p:cNvPr id="166" name="Google Shape;166;p27" title="businesstraveler1.png"/>
          <p:cNvPicPr preferRelativeResize="0"/>
          <p:nvPr/>
        </p:nvPicPr>
        <p:blipFill>
          <a:blip r:embed="rId5">
            <a:alphaModFix/>
          </a:blip>
          <a:stretch>
            <a:fillRect/>
          </a:stretch>
        </p:blipFill>
        <p:spPr>
          <a:xfrm>
            <a:off x="4000600" y="139475"/>
            <a:ext cx="2287575" cy="2287575"/>
          </a:xfrm>
          <a:prstGeom prst="rect">
            <a:avLst/>
          </a:prstGeom>
          <a:noFill/>
          <a:ln>
            <a:noFill/>
          </a:ln>
        </p:spPr>
      </p:pic>
      <p:sp>
        <p:nvSpPr>
          <p:cNvPr id="167" name="Google Shape;167;p27"/>
          <p:cNvSpPr/>
          <p:nvPr/>
        </p:nvSpPr>
        <p:spPr>
          <a:xfrm>
            <a:off x="5597625" y="858125"/>
            <a:ext cx="1639799" cy="19886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Repeat Leisure Visitors</a:t>
            </a:r>
            <a:endParaRPr/>
          </a:p>
        </p:txBody>
      </p:sp>
      <p:sp>
        <p:nvSpPr>
          <p:cNvPr id="173" name="Google Shape;173;p28"/>
          <p:cNvSpPr txBox="1"/>
          <p:nvPr>
            <p:ph idx="1" type="body"/>
          </p:nvPr>
        </p:nvSpPr>
        <p:spPr>
          <a:xfrm>
            <a:off x="311700" y="1152475"/>
            <a:ext cx="5526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000">
                <a:solidFill>
                  <a:schemeClr val="dk1"/>
                </a:solidFill>
              </a:rPr>
              <a:t>  •</a:t>
            </a:r>
            <a:r>
              <a:rPr lang="en-GB" sz="1600">
                <a:solidFill>
                  <a:schemeClr val="dk1"/>
                </a:solidFill>
              </a:rPr>
              <a:t> Size: 11,624 visitors (50.6%)</a:t>
            </a:r>
            <a:endParaRPr sz="1600">
              <a:solidFill>
                <a:schemeClr val="dk1"/>
              </a:solidFill>
            </a:endParaRPr>
          </a:p>
          <a:p>
            <a:pPr indent="0" lvl="0" marL="0" rtl="0" algn="l">
              <a:spcBef>
                <a:spcPts val="0"/>
              </a:spcBef>
              <a:spcAft>
                <a:spcPts val="0"/>
              </a:spcAft>
              <a:buClr>
                <a:schemeClr val="dk1"/>
              </a:buClr>
              <a:buSzPts val="1100"/>
              <a:buFont typeface="Arial"/>
              <a:buNone/>
            </a:pPr>
            <a:r>
              <a:rPr lang="en-GB" sz="1600">
                <a:solidFill>
                  <a:schemeClr val="dk1"/>
                </a:solidFill>
              </a:rPr>
              <a:t>   • Avg Spend: $531</a:t>
            </a:r>
            <a:endParaRPr sz="1600">
              <a:solidFill>
                <a:schemeClr val="dk1"/>
              </a:solidFill>
            </a:endParaRPr>
          </a:p>
          <a:p>
            <a:pPr indent="0" lvl="0" marL="0" rtl="0" algn="l">
              <a:spcBef>
                <a:spcPts val="0"/>
              </a:spcBef>
              <a:spcAft>
                <a:spcPts val="0"/>
              </a:spcAft>
              <a:buClr>
                <a:schemeClr val="dk1"/>
              </a:buClr>
              <a:buSzPts val="1100"/>
              <a:buFont typeface="Arial"/>
              <a:buNone/>
            </a:pPr>
            <a:r>
              <a:rPr lang="en-GB" sz="1600">
                <a:solidFill>
                  <a:schemeClr val="dk1"/>
                </a:solidFill>
              </a:rPr>
              <a:t>   • Top Origin: indonesia</a:t>
            </a:r>
            <a:endParaRPr sz="1600">
              <a:solidFill>
                <a:schemeClr val="dk1"/>
              </a:solidFill>
            </a:endParaRPr>
          </a:p>
          <a:p>
            <a:pPr indent="0" lvl="0" marL="0" rtl="0" algn="l">
              <a:spcBef>
                <a:spcPts val="0"/>
              </a:spcBef>
              <a:spcAft>
                <a:spcPts val="0"/>
              </a:spcAft>
              <a:buClr>
                <a:schemeClr val="dk1"/>
              </a:buClr>
              <a:buSzPts val="1100"/>
              <a:buFont typeface="Arial"/>
              <a:buNone/>
            </a:pPr>
            <a:r>
              <a:rPr lang="en-GB" sz="1600">
                <a:solidFill>
                  <a:schemeClr val="dk1"/>
                </a:solidFill>
              </a:rPr>
              <a:t>   • Main Purpose: holiday/ rest &amp; relax</a:t>
            </a:r>
            <a:endParaRPr sz="1600">
              <a:solidFill>
                <a:schemeClr val="dk1"/>
              </a:solidFill>
            </a:endParaRPr>
          </a:p>
          <a:p>
            <a:pPr indent="0" lvl="0" marL="0" rtl="0" algn="l">
              <a:spcBef>
                <a:spcPts val="0"/>
              </a:spcBef>
              <a:spcAft>
                <a:spcPts val="0"/>
              </a:spcAft>
              <a:buNone/>
            </a:pPr>
            <a:r>
              <a:rPr lang="en-GB" sz="1600">
                <a:solidFill>
                  <a:schemeClr val="dk1"/>
                </a:solidFill>
              </a:rPr>
              <a:t>   → Marketing Focus: Buy </a:t>
            </a:r>
            <a:r>
              <a:rPr lang="en-GB" sz="1600">
                <a:solidFill>
                  <a:schemeClr val="dk1"/>
                </a:solidFill>
              </a:rPr>
              <a:t>Facebook, Youtube, Instagram and TikTok </a:t>
            </a:r>
            <a:r>
              <a:rPr lang="en-GB" sz="1600">
                <a:solidFill>
                  <a:schemeClr val="dk1"/>
                </a:solidFill>
              </a:rPr>
              <a:t>ads targeting people in Indonesia. Tailored campaigns in Indonesian language, partnerships with Bataam ferry terminals. </a:t>
            </a:r>
            <a:endParaRPr sz="1600">
              <a:solidFill>
                <a:schemeClr val="dk1"/>
              </a:solidFill>
            </a:endParaRPr>
          </a:p>
          <a:p>
            <a:pPr indent="0" lvl="0" marL="0" rtl="0" algn="l">
              <a:spcBef>
                <a:spcPts val="0"/>
              </a:spcBef>
              <a:spcAft>
                <a:spcPts val="0"/>
              </a:spcAft>
              <a:buClr>
                <a:schemeClr val="dk1"/>
              </a:buClr>
              <a:buSzPts val="1100"/>
              <a:buFont typeface="Arial"/>
              <a:buNone/>
            </a:pPr>
            <a:r>
              <a:rPr lang="en-GB" sz="1600">
                <a:solidFill>
                  <a:schemeClr val="dk1"/>
                </a:solidFill>
              </a:rPr>
              <a:t>Promote MBS and all the luxury goods shopping to increase arrivals &amp; spending. Shout out our GST refund for tourists. Take advantage of the taxes that make luxury goods far more expensive in China, Malaysia and Indonesia</a:t>
            </a:r>
            <a:endParaRPr sz="1600">
              <a:solidFill>
                <a:schemeClr val="dk1"/>
              </a:solidFill>
            </a:endParaRPr>
          </a:p>
          <a:p>
            <a:pPr indent="0" lvl="0" marL="0" rtl="0" algn="l">
              <a:spcBef>
                <a:spcPts val="0"/>
              </a:spcBef>
              <a:spcAft>
                <a:spcPts val="1200"/>
              </a:spcAft>
              <a:buNone/>
            </a:pPr>
            <a:r>
              <a:t/>
            </a:r>
            <a:endParaRPr/>
          </a:p>
        </p:txBody>
      </p:sp>
      <p:pic>
        <p:nvPicPr>
          <p:cNvPr id="174" name="Google Shape;174;p28" title="Repeat Leisure Visitors.png"/>
          <p:cNvPicPr preferRelativeResize="0"/>
          <p:nvPr/>
        </p:nvPicPr>
        <p:blipFill>
          <a:blip r:embed="rId3">
            <a:alphaModFix/>
          </a:blip>
          <a:stretch>
            <a:fillRect/>
          </a:stretch>
        </p:blipFill>
        <p:spPr>
          <a:xfrm>
            <a:off x="5838000" y="1593425"/>
            <a:ext cx="3305999" cy="3305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Business Travelers</a:t>
            </a:r>
            <a:endParaRPr/>
          </a:p>
        </p:txBody>
      </p:sp>
      <p:sp>
        <p:nvSpPr>
          <p:cNvPr id="180" name="Google Shape;180;p29"/>
          <p:cNvSpPr txBox="1"/>
          <p:nvPr>
            <p:ph idx="1" type="body"/>
          </p:nvPr>
        </p:nvSpPr>
        <p:spPr>
          <a:xfrm>
            <a:off x="311700" y="1152475"/>
            <a:ext cx="6127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 • Size: 2,791 visitors (12.1%)</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 Avg Spend: $1,761</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 Top Origin: Other</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 Main Purpose: general business purpose</a:t>
            </a:r>
            <a:endParaRPr>
              <a:solidFill>
                <a:schemeClr val="dk1"/>
              </a:solidFill>
            </a:endParaRPr>
          </a:p>
          <a:p>
            <a:pPr indent="0" lvl="0" marL="0" rtl="0" algn="l">
              <a:spcBef>
                <a:spcPts val="0"/>
              </a:spcBef>
              <a:spcAft>
                <a:spcPts val="0"/>
              </a:spcAft>
              <a:buNone/>
            </a:pPr>
            <a:r>
              <a:rPr lang="en-GB">
                <a:solidFill>
                  <a:schemeClr val="dk1"/>
                </a:solidFill>
              </a:rPr>
              <a:t>   → Marketing Focus: Promote Singapore as THE place to do business. </a:t>
            </a:r>
            <a:endParaRPr>
              <a:solidFill>
                <a:schemeClr val="dk1"/>
              </a:solidFill>
            </a:endParaRPr>
          </a:p>
          <a:p>
            <a:pPr indent="0" lvl="0" marL="0" rtl="0" algn="l">
              <a:spcBef>
                <a:spcPts val="0"/>
              </a:spcBef>
              <a:spcAft>
                <a:spcPts val="0"/>
              </a:spcAft>
              <a:buNone/>
            </a:pPr>
            <a:r>
              <a:rPr lang="en-GB">
                <a:solidFill>
                  <a:schemeClr val="dk1"/>
                </a:solidFill>
              </a:rPr>
              <a:t>Promote</a:t>
            </a:r>
            <a:r>
              <a:rPr lang="en-GB">
                <a:solidFill>
                  <a:schemeClr val="dk1"/>
                </a:solidFill>
              </a:rPr>
              <a:t> business conferences and events. </a:t>
            </a:r>
            <a:r>
              <a:rPr lang="en-GB">
                <a:solidFill>
                  <a:schemeClr val="dk1"/>
                </a:solidFill>
              </a:rPr>
              <a:t>Collaborate with telcos and hotels to provide free, secure wifi in hotels. </a:t>
            </a:r>
            <a:endParaRPr>
              <a:solidFill>
                <a:schemeClr val="dk1"/>
              </a:solidFill>
            </a:endParaRPr>
          </a:p>
          <a:p>
            <a:pPr indent="0" lvl="0" marL="0" rtl="0" algn="l">
              <a:spcBef>
                <a:spcPts val="0"/>
              </a:spcBef>
              <a:spcAft>
                <a:spcPts val="0"/>
              </a:spcAft>
              <a:buNone/>
            </a:pPr>
            <a:r>
              <a:rPr lang="en-GB">
                <a:solidFill>
                  <a:schemeClr val="dk1"/>
                </a:solidFill>
              </a:rPr>
              <a:t>Hold international business networking events.</a:t>
            </a:r>
            <a:endParaRPr>
              <a:solidFill>
                <a:schemeClr val="dk1"/>
              </a:solidFill>
            </a:endParaRPr>
          </a:p>
          <a:p>
            <a:pPr indent="0" lvl="0" marL="0" rtl="0" algn="l">
              <a:spcBef>
                <a:spcPts val="0"/>
              </a:spcBef>
              <a:spcAft>
                <a:spcPts val="0"/>
              </a:spcAft>
              <a:buNone/>
            </a:pPr>
            <a:r>
              <a:rPr lang="en-GB">
                <a:solidFill>
                  <a:schemeClr val="dk1"/>
                </a:solidFill>
              </a:rPr>
              <a:t>Collaborate with service providers to offer special discounts or privileges to businesses in a globally promoted campaign.</a:t>
            </a:r>
            <a:endParaRPr>
              <a:solidFill>
                <a:schemeClr val="dk1"/>
              </a:solidFill>
            </a:endParaRPr>
          </a:p>
        </p:txBody>
      </p:sp>
      <p:pic>
        <p:nvPicPr>
          <p:cNvPr id="181" name="Google Shape;181;p29" title="Business Traveler.png"/>
          <p:cNvPicPr preferRelativeResize="0"/>
          <p:nvPr/>
        </p:nvPicPr>
        <p:blipFill>
          <a:blip r:embed="rId3">
            <a:alphaModFix/>
          </a:blip>
          <a:stretch>
            <a:fillRect/>
          </a:stretch>
        </p:blipFill>
        <p:spPr>
          <a:xfrm>
            <a:off x="6439200" y="1613325"/>
            <a:ext cx="2700549" cy="27005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Budget Solo Explorers</a:t>
            </a:r>
            <a:endParaRPr/>
          </a:p>
        </p:txBody>
      </p:sp>
      <p:sp>
        <p:nvSpPr>
          <p:cNvPr id="187" name="Google Shape;187;p30"/>
          <p:cNvSpPr txBox="1"/>
          <p:nvPr>
            <p:ph idx="1" type="body"/>
          </p:nvPr>
        </p:nvSpPr>
        <p:spPr>
          <a:xfrm>
            <a:off x="311700" y="1152475"/>
            <a:ext cx="47727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55000"/>
              <a:buFont typeface="Arial"/>
              <a:buNone/>
            </a:pPr>
            <a:r>
              <a:rPr lang="en-GB" sz="2000">
                <a:solidFill>
                  <a:schemeClr val="dk1"/>
                </a:solidFill>
              </a:rPr>
              <a:t>   • Size: 3,705 visitors (16.1%)</a:t>
            </a:r>
            <a:endParaRPr sz="2000">
              <a:solidFill>
                <a:schemeClr val="dk1"/>
              </a:solidFill>
            </a:endParaRPr>
          </a:p>
          <a:p>
            <a:pPr indent="0" lvl="0" marL="0" rtl="0" algn="l">
              <a:spcBef>
                <a:spcPts val="0"/>
              </a:spcBef>
              <a:spcAft>
                <a:spcPts val="0"/>
              </a:spcAft>
              <a:buClr>
                <a:schemeClr val="dk1"/>
              </a:buClr>
              <a:buSzPct val="55000"/>
              <a:buFont typeface="Arial"/>
              <a:buNone/>
            </a:pPr>
            <a:r>
              <a:rPr lang="en-GB" sz="2000">
                <a:solidFill>
                  <a:schemeClr val="dk1"/>
                </a:solidFill>
              </a:rPr>
              <a:t>   • Avg Spend: $1,126</a:t>
            </a:r>
            <a:endParaRPr sz="2000">
              <a:solidFill>
                <a:schemeClr val="dk1"/>
              </a:solidFill>
            </a:endParaRPr>
          </a:p>
          <a:p>
            <a:pPr indent="0" lvl="0" marL="0" rtl="0" algn="l">
              <a:spcBef>
                <a:spcPts val="0"/>
              </a:spcBef>
              <a:spcAft>
                <a:spcPts val="0"/>
              </a:spcAft>
              <a:buClr>
                <a:schemeClr val="dk1"/>
              </a:buClr>
              <a:buSzPct val="55000"/>
              <a:buFont typeface="Arial"/>
              <a:buNone/>
            </a:pPr>
            <a:r>
              <a:rPr lang="en-GB" sz="2000">
                <a:solidFill>
                  <a:schemeClr val="dk1"/>
                </a:solidFill>
              </a:rPr>
              <a:t>   • Top Origin: Other</a:t>
            </a:r>
            <a:endParaRPr sz="2000">
              <a:solidFill>
                <a:schemeClr val="dk1"/>
              </a:solidFill>
            </a:endParaRPr>
          </a:p>
          <a:p>
            <a:pPr indent="0" lvl="0" marL="0" rtl="0" algn="l">
              <a:spcBef>
                <a:spcPts val="0"/>
              </a:spcBef>
              <a:spcAft>
                <a:spcPts val="0"/>
              </a:spcAft>
              <a:buClr>
                <a:schemeClr val="dk1"/>
              </a:buClr>
              <a:buSzPct val="55000"/>
              <a:buFont typeface="Arial"/>
              <a:buNone/>
            </a:pPr>
            <a:r>
              <a:rPr lang="en-GB" sz="2000">
                <a:solidFill>
                  <a:schemeClr val="dk1"/>
                </a:solidFill>
              </a:rPr>
              <a:t>   • Main Purpose: holiday/ rest &amp; relax</a:t>
            </a:r>
            <a:endParaRPr sz="2000">
              <a:solidFill>
                <a:schemeClr val="dk1"/>
              </a:solidFill>
            </a:endParaRPr>
          </a:p>
          <a:p>
            <a:pPr indent="0" lvl="0" marL="0" rtl="0" algn="l">
              <a:spcBef>
                <a:spcPts val="0"/>
              </a:spcBef>
              <a:spcAft>
                <a:spcPts val="0"/>
              </a:spcAft>
              <a:buNone/>
            </a:pPr>
            <a:r>
              <a:rPr lang="en-GB" sz="2000">
                <a:solidFill>
                  <a:schemeClr val="dk1"/>
                </a:solidFill>
              </a:rPr>
              <a:t>   → Marketing Focus: Offer practical freebies and discounts to incentivise budget solo explorers to come here. </a:t>
            </a:r>
            <a:endParaRPr sz="2000">
              <a:solidFill>
                <a:schemeClr val="dk1"/>
              </a:solidFill>
            </a:endParaRPr>
          </a:p>
          <a:p>
            <a:pPr indent="0" lvl="0" marL="0" rtl="0" algn="l">
              <a:spcBef>
                <a:spcPts val="0"/>
              </a:spcBef>
              <a:spcAft>
                <a:spcPts val="0"/>
              </a:spcAft>
              <a:buNone/>
            </a:pPr>
            <a:r>
              <a:rPr lang="en-GB" sz="2000">
                <a:solidFill>
                  <a:schemeClr val="dk1"/>
                </a:solidFill>
              </a:rPr>
              <a:t>Host networking events for visitors to explore quirky aspects of Singapore for example, durian tasting, bird watching, Katong tours, family history tours. </a:t>
            </a:r>
            <a:endParaRPr sz="2000">
              <a:solidFill>
                <a:schemeClr val="dk1"/>
              </a:solidFill>
            </a:endParaRPr>
          </a:p>
          <a:p>
            <a:pPr indent="0" lvl="0" marL="0" rtl="0" algn="l">
              <a:spcBef>
                <a:spcPts val="0"/>
              </a:spcBef>
              <a:spcAft>
                <a:spcPts val="0"/>
              </a:spcAft>
              <a:buNone/>
            </a:pPr>
            <a:r>
              <a:rPr lang="en-GB" sz="2000">
                <a:solidFill>
                  <a:schemeClr val="dk1"/>
                </a:solidFill>
              </a:rPr>
              <a:t>Collaborate with Singapore Citizens who are jobless or retired to create experiences for these solo travellers and a side income or business for these Singapore Citizens.</a:t>
            </a:r>
            <a:endParaRPr sz="2000">
              <a:solidFill>
                <a:schemeClr val="dk1"/>
              </a:solidFill>
            </a:endParaRPr>
          </a:p>
        </p:txBody>
      </p:sp>
      <p:pic>
        <p:nvPicPr>
          <p:cNvPr id="188" name="Google Shape;188;p30" title="budget solo traveler.png"/>
          <p:cNvPicPr preferRelativeResize="0"/>
          <p:nvPr/>
        </p:nvPicPr>
        <p:blipFill>
          <a:blip r:embed="rId3">
            <a:alphaModFix/>
          </a:blip>
          <a:stretch>
            <a:fillRect/>
          </a:stretch>
        </p:blipFill>
        <p:spPr>
          <a:xfrm>
            <a:off x="5236800" y="1170125"/>
            <a:ext cx="3754801" cy="37548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Family Holidaymakers</a:t>
            </a:r>
            <a:endParaRPr/>
          </a:p>
        </p:txBody>
      </p:sp>
      <p:sp>
        <p:nvSpPr>
          <p:cNvPr id="194" name="Google Shape;194;p31"/>
          <p:cNvSpPr txBox="1"/>
          <p:nvPr>
            <p:ph idx="1" type="body"/>
          </p:nvPr>
        </p:nvSpPr>
        <p:spPr>
          <a:xfrm>
            <a:off x="311700" y="1152475"/>
            <a:ext cx="4701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GB" sz="2000">
                <a:solidFill>
                  <a:schemeClr val="dk1"/>
                </a:solidFill>
              </a:rPr>
              <a:t>• Size: 1,141 visitors (5.0%)</a:t>
            </a:r>
            <a:endParaRPr sz="2000">
              <a:solidFill>
                <a:schemeClr val="dk1"/>
              </a:solidFill>
            </a:endParaRPr>
          </a:p>
          <a:p>
            <a:pPr indent="0" lvl="0" marL="0" rtl="0" algn="l">
              <a:spcBef>
                <a:spcPts val="0"/>
              </a:spcBef>
              <a:spcAft>
                <a:spcPts val="0"/>
              </a:spcAft>
              <a:buClr>
                <a:schemeClr val="dk1"/>
              </a:buClr>
              <a:buSzPts val="1100"/>
              <a:buFont typeface="Arial"/>
              <a:buNone/>
            </a:pPr>
            <a:r>
              <a:rPr lang="en-GB" sz="2000">
                <a:solidFill>
                  <a:schemeClr val="dk1"/>
                </a:solidFill>
              </a:rPr>
              <a:t>   • Avg Spend: $1,902</a:t>
            </a:r>
            <a:endParaRPr sz="2000">
              <a:solidFill>
                <a:schemeClr val="dk1"/>
              </a:solidFill>
            </a:endParaRPr>
          </a:p>
          <a:p>
            <a:pPr indent="0" lvl="0" marL="0" rtl="0" algn="l">
              <a:spcBef>
                <a:spcPts val="0"/>
              </a:spcBef>
              <a:spcAft>
                <a:spcPts val="0"/>
              </a:spcAft>
              <a:buClr>
                <a:schemeClr val="dk1"/>
              </a:buClr>
              <a:buSzPts val="1100"/>
              <a:buFont typeface="Arial"/>
              <a:buNone/>
            </a:pPr>
            <a:r>
              <a:rPr lang="en-GB" sz="2000">
                <a:solidFill>
                  <a:schemeClr val="dk1"/>
                </a:solidFill>
              </a:rPr>
              <a:t>   • Top Origin: china</a:t>
            </a:r>
            <a:endParaRPr sz="2000">
              <a:solidFill>
                <a:schemeClr val="dk1"/>
              </a:solidFill>
            </a:endParaRPr>
          </a:p>
          <a:p>
            <a:pPr indent="0" lvl="0" marL="0" rtl="0" algn="l">
              <a:spcBef>
                <a:spcPts val="0"/>
              </a:spcBef>
              <a:spcAft>
                <a:spcPts val="0"/>
              </a:spcAft>
              <a:buClr>
                <a:schemeClr val="dk1"/>
              </a:buClr>
              <a:buSzPts val="1100"/>
              <a:buFont typeface="Arial"/>
              <a:buNone/>
            </a:pPr>
            <a:r>
              <a:rPr lang="en-GB" sz="2000">
                <a:solidFill>
                  <a:schemeClr val="dk1"/>
                </a:solidFill>
              </a:rPr>
              <a:t>   • Main Purpose: holiday/ rest &amp; relax</a:t>
            </a:r>
            <a:endParaRPr sz="2000">
              <a:solidFill>
                <a:schemeClr val="dk1"/>
              </a:solidFill>
            </a:endParaRPr>
          </a:p>
          <a:p>
            <a:pPr indent="0" lvl="0" marL="0" rtl="0" algn="l">
              <a:spcBef>
                <a:spcPts val="0"/>
              </a:spcBef>
              <a:spcAft>
                <a:spcPts val="0"/>
              </a:spcAft>
              <a:buClr>
                <a:schemeClr val="dk1"/>
              </a:buClr>
              <a:buSzPts val="1100"/>
              <a:buFont typeface="Arial"/>
              <a:buNone/>
            </a:pPr>
            <a:r>
              <a:rPr lang="en-GB" sz="2000">
                <a:solidFill>
                  <a:schemeClr val="dk1"/>
                </a:solidFill>
              </a:rPr>
              <a:t>   → Marketing Focus: Child friendly activities that the entire family can enjoy. Promote these through content in Chinese, through Wechat and Douyin for China. </a:t>
            </a:r>
            <a:endParaRPr sz="2000">
              <a:solidFill>
                <a:schemeClr val="dk1"/>
              </a:solidFill>
            </a:endParaRPr>
          </a:p>
          <a:p>
            <a:pPr indent="0" lvl="0" marL="0" rtl="0" algn="l">
              <a:spcBef>
                <a:spcPts val="0"/>
              </a:spcBef>
              <a:spcAft>
                <a:spcPts val="1200"/>
              </a:spcAft>
              <a:buNone/>
            </a:pPr>
            <a:r>
              <a:t/>
            </a:r>
            <a:endParaRPr/>
          </a:p>
        </p:txBody>
      </p:sp>
      <p:pic>
        <p:nvPicPr>
          <p:cNvPr id="195" name="Google Shape;195;p31" title="family holidaymakers1.png"/>
          <p:cNvPicPr preferRelativeResize="0"/>
          <p:nvPr/>
        </p:nvPicPr>
        <p:blipFill>
          <a:blip r:embed="rId3">
            <a:alphaModFix/>
          </a:blip>
          <a:stretch>
            <a:fillRect/>
          </a:stretch>
        </p:blipFill>
        <p:spPr>
          <a:xfrm>
            <a:off x="5165400" y="1170125"/>
            <a:ext cx="3820977" cy="3820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Who spends most in total?</a:t>
            </a:r>
            <a:endParaRPr/>
          </a:p>
        </p:txBody>
      </p:sp>
      <p:sp>
        <p:nvSpPr>
          <p:cNvPr id="61" name="Google Shape;61;p14"/>
          <p:cNvSpPr txBox="1"/>
          <p:nvPr/>
        </p:nvSpPr>
        <p:spPr>
          <a:xfrm>
            <a:off x="7257025" y="445025"/>
            <a:ext cx="1667400" cy="23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In terms of total expenditure, visitors from China and Indonesia top the list.</a:t>
            </a:r>
            <a:endParaRPr sz="1800">
              <a:solidFill>
                <a:schemeClr val="dk2"/>
              </a:solidFill>
            </a:endParaRPr>
          </a:p>
        </p:txBody>
      </p:sp>
      <p:pic>
        <p:nvPicPr>
          <p:cNvPr id="62" name="Google Shape;62;p14" title="shopper3.png"/>
          <p:cNvPicPr preferRelativeResize="0"/>
          <p:nvPr/>
        </p:nvPicPr>
        <p:blipFill>
          <a:blip r:embed="rId3">
            <a:alphaModFix/>
          </a:blip>
          <a:stretch>
            <a:fillRect/>
          </a:stretch>
        </p:blipFill>
        <p:spPr>
          <a:xfrm>
            <a:off x="7162725" y="3287524"/>
            <a:ext cx="1855974" cy="1855974"/>
          </a:xfrm>
          <a:prstGeom prst="rect">
            <a:avLst/>
          </a:prstGeom>
          <a:noFill/>
          <a:ln>
            <a:noFill/>
          </a:ln>
        </p:spPr>
      </p:pic>
      <p:pic>
        <p:nvPicPr>
          <p:cNvPr id="63" name="Google Shape;63;p14" title="Screenshot 2026-01-07 at 4.59.18 PM.png"/>
          <p:cNvPicPr preferRelativeResize="0"/>
          <p:nvPr/>
        </p:nvPicPr>
        <p:blipFill>
          <a:blip r:embed="rId4">
            <a:alphaModFix/>
          </a:blip>
          <a:stretch>
            <a:fillRect/>
          </a:stretch>
        </p:blipFill>
        <p:spPr>
          <a:xfrm>
            <a:off x="152400" y="1170125"/>
            <a:ext cx="6857925" cy="375534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High-Value Luxury Shoppers</a:t>
            </a:r>
            <a:endParaRPr/>
          </a:p>
        </p:txBody>
      </p:sp>
      <p:sp>
        <p:nvSpPr>
          <p:cNvPr id="201" name="Google Shape;201;p32"/>
          <p:cNvSpPr txBox="1"/>
          <p:nvPr>
            <p:ph idx="1" type="body"/>
          </p:nvPr>
        </p:nvSpPr>
        <p:spPr>
          <a:xfrm>
            <a:off x="311700" y="1152475"/>
            <a:ext cx="4558800" cy="3416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Clr>
                <a:schemeClr val="dk1"/>
              </a:buClr>
              <a:buSzPct val="55000"/>
              <a:buFont typeface="Arial"/>
              <a:buNone/>
            </a:pPr>
            <a:r>
              <a:rPr lang="en-GB" sz="2000">
                <a:solidFill>
                  <a:schemeClr val="dk1"/>
                </a:solidFill>
              </a:rPr>
              <a:t>   • Size: 2,812 visitors (12.2%)</a:t>
            </a:r>
            <a:endParaRPr sz="2000">
              <a:solidFill>
                <a:schemeClr val="dk1"/>
              </a:solidFill>
            </a:endParaRPr>
          </a:p>
          <a:p>
            <a:pPr indent="0" lvl="0" marL="0" rtl="0" algn="l">
              <a:spcBef>
                <a:spcPts val="0"/>
              </a:spcBef>
              <a:spcAft>
                <a:spcPts val="0"/>
              </a:spcAft>
              <a:buClr>
                <a:schemeClr val="dk1"/>
              </a:buClr>
              <a:buSzPct val="55000"/>
              <a:buFont typeface="Arial"/>
              <a:buNone/>
            </a:pPr>
            <a:r>
              <a:rPr lang="en-GB" sz="2000">
                <a:solidFill>
                  <a:schemeClr val="dk1"/>
                </a:solidFill>
              </a:rPr>
              <a:t>   • Avg Spend: $722</a:t>
            </a:r>
            <a:endParaRPr sz="2000">
              <a:solidFill>
                <a:schemeClr val="dk1"/>
              </a:solidFill>
            </a:endParaRPr>
          </a:p>
          <a:p>
            <a:pPr indent="0" lvl="0" marL="0" rtl="0" algn="l">
              <a:spcBef>
                <a:spcPts val="0"/>
              </a:spcBef>
              <a:spcAft>
                <a:spcPts val="0"/>
              </a:spcAft>
              <a:buClr>
                <a:schemeClr val="dk1"/>
              </a:buClr>
              <a:buSzPct val="55000"/>
              <a:buFont typeface="Arial"/>
              <a:buNone/>
            </a:pPr>
            <a:r>
              <a:rPr lang="en-GB" sz="2000">
                <a:solidFill>
                  <a:schemeClr val="dk1"/>
                </a:solidFill>
              </a:rPr>
              <a:t>   • Top Origin: indonesia</a:t>
            </a:r>
            <a:endParaRPr sz="2000">
              <a:solidFill>
                <a:schemeClr val="dk1"/>
              </a:solidFill>
            </a:endParaRPr>
          </a:p>
          <a:p>
            <a:pPr indent="0" lvl="0" marL="0" rtl="0" algn="l">
              <a:spcBef>
                <a:spcPts val="0"/>
              </a:spcBef>
              <a:spcAft>
                <a:spcPts val="0"/>
              </a:spcAft>
              <a:buClr>
                <a:schemeClr val="dk1"/>
              </a:buClr>
              <a:buSzPct val="55000"/>
              <a:buFont typeface="Arial"/>
              <a:buNone/>
            </a:pPr>
            <a:r>
              <a:rPr lang="en-GB" sz="2000">
                <a:solidFill>
                  <a:schemeClr val="dk1"/>
                </a:solidFill>
              </a:rPr>
              <a:t>   • Main Purpose: holiday/ rest &amp; relax</a:t>
            </a:r>
            <a:endParaRPr sz="2000">
              <a:solidFill>
                <a:schemeClr val="dk1"/>
              </a:solidFill>
            </a:endParaRPr>
          </a:p>
          <a:p>
            <a:pPr indent="0" lvl="0" marL="0" rtl="0" algn="l">
              <a:spcBef>
                <a:spcPts val="0"/>
              </a:spcBef>
              <a:spcAft>
                <a:spcPts val="0"/>
              </a:spcAft>
              <a:buNone/>
            </a:pPr>
            <a:r>
              <a:rPr lang="en-GB" sz="2000">
                <a:solidFill>
                  <a:schemeClr val="dk1"/>
                </a:solidFill>
              </a:rPr>
              <a:t>   → Marketing Focus: Collaborate with MBS for promos for tourists. Run digital campaigns (buy Youtube, Facebook, Instagram and Tiktok ads targeting Indonesia) in English, Malay and Chinese languages to reach the target audiences to attract them to our shopping paradise for imported luxury goods.</a:t>
            </a:r>
            <a:endParaRPr sz="2000">
              <a:solidFill>
                <a:schemeClr val="dk1"/>
              </a:solidFill>
            </a:endParaRPr>
          </a:p>
          <a:p>
            <a:pPr indent="0" lvl="0" marL="0" rtl="0" algn="l">
              <a:spcBef>
                <a:spcPts val="0"/>
              </a:spcBef>
              <a:spcAft>
                <a:spcPts val="0"/>
              </a:spcAft>
              <a:buNone/>
            </a:pPr>
            <a:r>
              <a:rPr lang="en-GB" sz="2000">
                <a:solidFill>
                  <a:schemeClr val="dk1"/>
                </a:solidFill>
              </a:rPr>
              <a:t>Collaborate with Channel 8 actors and actresses to attract rich Indonesian Chinese to Singapore for meet the stars events with wine tasting and </a:t>
            </a:r>
            <a:r>
              <a:rPr lang="en-GB" sz="2000">
                <a:solidFill>
                  <a:schemeClr val="dk1"/>
                </a:solidFill>
              </a:rPr>
              <a:t>luxury</a:t>
            </a:r>
            <a:r>
              <a:rPr lang="en-GB" sz="2000">
                <a:solidFill>
                  <a:schemeClr val="dk1"/>
                </a:solidFill>
              </a:rPr>
              <a:t> goods discount shopping.</a:t>
            </a:r>
            <a:endParaRPr sz="2000">
              <a:solidFill>
                <a:schemeClr val="dk1"/>
              </a:solidFill>
            </a:endParaRPr>
          </a:p>
        </p:txBody>
      </p:sp>
      <p:pic>
        <p:nvPicPr>
          <p:cNvPr id="202" name="Google Shape;202;p32" title="luxury shopper.png"/>
          <p:cNvPicPr preferRelativeResize="0"/>
          <p:nvPr/>
        </p:nvPicPr>
        <p:blipFill>
          <a:blip r:embed="rId3">
            <a:alphaModFix/>
          </a:blip>
          <a:stretch>
            <a:fillRect/>
          </a:stretch>
        </p:blipFill>
        <p:spPr>
          <a:xfrm>
            <a:off x="5022900" y="1170125"/>
            <a:ext cx="3820977" cy="38209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Regional Short-Stay Shoppers</a:t>
            </a:r>
            <a:endParaRPr/>
          </a:p>
        </p:txBody>
      </p:sp>
      <p:sp>
        <p:nvSpPr>
          <p:cNvPr id="208" name="Google Shape;208;p33"/>
          <p:cNvSpPr txBox="1"/>
          <p:nvPr>
            <p:ph idx="1" type="body"/>
          </p:nvPr>
        </p:nvSpPr>
        <p:spPr>
          <a:xfrm>
            <a:off x="311700" y="1152475"/>
            <a:ext cx="50172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55000"/>
              <a:buFont typeface="Arial"/>
              <a:buNone/>
            </a:pPr>
            <a:r>
              <a:rPr lang="en-GB" sz="2000">
                <a:solidFill>
                  <a:schemeClr val="dk1"/>
                </a:solidFill>
              </a:rPr>
              <a:t>   • Size: 460 visitors (2.0%)</a:t>
            </a:r>
            <a:endParaRPr sz="2000">
              <a:solidFill>
                <a:schemeClr val="dk1"/>
              </a:solidFill>
            </a:endParaRPr>
          </a:p>
          <a:p>
            <a:pPr indent="0" lvl="0" marL="0" rtl="0" algn="l">
              <a:spcBef>
                <a:spcPts val="0"/>
              </a:spcBef>
              <a:spcAft>
                <a:spcPts val="0"/>
              </a:spcAft>
              <a:buClr>
                <a:schemeClr val="dk1"/>
              </a:buClr>
              <a:buSzPct val="55000"/>
              <a:buFont typeface="Arial"/>
              <a:buNone/>
            </a:pPr>
            <a:r>
              <a:rPr lang="en-GB" sz="2000">
                <a:solidFill>
                  <a:schemeClr val="dk1"/>
                </a:solidFill>
              </a:rPr>
              <a:t>   • Avg Spend: $1,585</a:t>
            </a:r>
            <a:endParaRPr sz="2000">
              <a:solidFill>
                <a:schemeClr val="dk1"/>
              </a:solidFill>
            </a:endParaRPr>
          </a:p>
          <a:p>
            <a:pPr indent="0" lvl="0" marL="0" rtl="0" algn="l">
              <a:spcBef>
                <a:spcPts val="0"/>
              </a:spcBef>
              <a:spcAft>
                <a:spcPts val="0"/>
              </a:spcAft>
              <a:buClr>
                <a:schemeClr val="dk1"/>
              </a:buClr>
              <a:buSzPct val="55000"/>
              <a:buFont typeface="Arial"/>
              <a:buNone/>
            </a:pPr>
            <a:r>
              <a:rPr lang="en-GB" sz="2000">
                <a:solidFill>
                  <a:schemeClr val="dk1"/>
                </a:solidFill>
              </a:rPr>
              <a:t>   • Top Origin: china</a:t>
            </a:r>
            <a:endParaRPr sz="2000">
              <a:solidFill>
                <a:schemeClr val="dk1"/>
              </a:solidFill>
            </a:endParaRPr>
          </a:p>
          <a:p>
            <a:pPr indent="0" lvl="0" marL="0" rtl="0" algn="l">
              <a:spcBef>
                <a:spcPts val="0"/>
              </a:spcBef>
              <a:spcAft>
                <a:spcPts val="0"/>
              </a:spcAft>
              <a:buClr>
                <a:schemeClr val="dk1"/>
              </a:buClr>
              <a:buSzPct val="55000"/>
              <a:buFont typeface="Arial"/>
              <a:buNone/>
            </a:pPr>
            <a:r>
              <a:rPr lang="en-GB" sz="2000">
                <a:solidFill>
                  <a:schemeClr val="dk1"/>
                </a:solidFill>
              </a:rPr>
              <a:t>   • Main Purpose: holiday/ rest &amp; relax</a:t>
            </a:r>
            <a:endParaRPr sz="2000">
              <a:solidFill>
                <a:schemeClr val="dk1"/>
              </a:solidFill>
            </a:endParaRPr>
          </a:p>
          <a:p>
            <a:pPr indent="0" lvl="0" marL="0" rtl="0" algn="l">
              <a:spcBef>
                <a:spcPts val="0"/>
              </a:spcBef>
              <a:spcAft>
                <a:spcPts val="0"/>
              </a:spcAft>
              <a:buClr>
                <a:schemeClr val="dk1"/>
              </a:buClr>
              <a:buSzPct val="55000"/>
              <a:buFont typeface="Arial"/>
              <a:buNone/>
            </a:pPr>
            <a:r>
              <a:rPr lang="en-GB" sz="2000">
                <a:solidFill>
                  <a:schemeClr val="dk1"/>
                </a:solidFill>
              </a:rPr>
              <a:t>   → Marketing Focus: 3 day sale, flash sale, shopping trips with big one day only bargains to spur impulse buys and drive these shoppers into a buying frenzy. Market these promos ahead of </a:t>
            </a:r>
            <a:r>
              <a:rPr lang="en-GB" sz="2000">
                <a:solidFill>
                  <a:schemeClr val="dk1"/>
                </a:solidFill>
              </a:rPr>
              <a:t>time</a:t>
            </a:r>
            <a:r>
              <a:rPr lang="en-GB" sz="2000">
                <a:solidFill>
                  <a:schemeClr val="dk1"/>
                </a:solidFill>
              </a:rPr>
              <a:t> through word of mouth, ads in china, Wechat, Douyin, Weibo, Xiaohongshu and Bilibili</a:t>
            </a:r>
            <a:endParaRPr sz="2000">
              <a:solidFill>
                <a:schemeClr val="dk1"/>
              </a:solidFill>
            </a:endParaRPr>
          </a:p>
          <a:p>
            <a:pPr indent="0" lvl="0" marL="0" rtl="0" algn="l">
              <a:spcBef>
                <a:spcPts val="0"/>
              </a:spcBef>
              <a:spcAft>
                <a:spcPts val="1200"/>
              </a:spcAft>
              <a:buNone/>
            </a:pPr>
            <a:r>
              <a:t/>
            </a:r>
            <a:endParaRPr/>
          </a:p>
        </p:txBody>
      </p:sp>
      <p:pic>
        <p:nvPicPr>
          <p:cNvPr id="209" name="Google Shape;209;p33" title="short stay shoppers.png"/>
          <p:cNvPicPr preferRelativeResize="0"/>
          <p:nvPr/>
        </p:nvPicPr>
        <p:blipFill>
          <a:blip r:embed="rId3">
            <a:alphaModFix/>
          </a:blip>
          <a:stretch>
            <a:fillRect/>
          </a:stretch>
        </p:blipFill>
        <p:spPr>
          <a:xfrm>
            <a:off x="5481300" y="1170125"/>
            <a:ext cx="3510300" cy="3510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First-Time Cultural Seekers</a:t>
            </a:r>
            <a:endParaRPr/>
          </a:p>
        </p:txBody>
      </p:sp>
      <p:sp>
        <p:nvSpPr>
          <p:cNvPr id="215" name="Google Shape;215;p34"/>
          <p:cNvSpPr txBox="1"/>
          <p:nvPr>
            <p:ph idx="1" type="body"/>
          </p:nvPr>
        </p:nvSpPr>
        <p:spPr>
          <a:xfrm>
            <a:off x="311700" y="1152475"/>
            <a:ext cx="45078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110000"/>
              <a:buFont typeface="Arial"/>
              <a:buNone/>
            </a:pPr>
            <a:r>
              <a:rPr lang="en-GB" sz="1000">
                <a:solidFill>
                  <a:schemeClr val="dk1"/>
                </a:solidFill>
              </a:rPr>
              <a:t> </a:t>
            </a:r>
            <a:r>
              <a:rPr lang="en-GB" sz="2000">
                <a:solidFill>
                  <a:schemeClr val="dk1"/>
                </a:solidFill>
              </a:rPr>
              <a:t> • Size: 441 visitors (1.9%)</a:t>
            </a:r>
            <a:endParaRPr sz="2000">
              <a:solidFill>
                <a:schemeClr val="dk1"/>
              </a:solidFill>
            </a:endParaRPr>
          </a:p>
          <a:p>
            <a:pPr indent="0" lvl="0" marL="0" rtl="0" algn="l">
              <a:spcBef>
                <a:spcPts val="0"/>
              </a:spcBef>
              <a:spcAft>
                <a:spcPts val="0"/>
              </a:spcAft>
              <a:buClr>
                <a:schemeClr val="dk1"/>
              </a:buClr>
              <a:buSzPct val="55000"/>
              <a:buFont typeface="Arial"/>
              <a:buNone/>
            </a:pPr>
            <a:r>
              <a:rPr lang="en-GB" sz="2000">
                <a:solidFill>
                  <a:schemeClr val="dk1"/>
                </a:solidFill>
              </a:rPr>
              <a:t>   • Avg Spend: $1,578</a:t>
            </a:r>
            <a:endParaRPr sz="2000">
              <a:solidFill>
                <a:schemeClr val="dk1"/>
              </a:solidFill>
            </a:endParaRPr>
          </a:p>
          <a:p>
            <a:pPr indent="0" lvl="0" marL="0" rtl="0" algn="l">
              <a:spcBef>
                <a:spcPts val="0"/>
              </a:spcBef>
              <a:spcAft>
                <a:spcPts val="0"/>
              </a:spcAft>
              <a:buClr>
                <a:schemeClr val="dk1"/>
              </a:buClr>
              <a:buSzPct val="55000"/>
              <a:buFont typeface="Arial"/>
              <a:buNone/>
            </a:pPr>
            <a:r>
              <a:rPr lang="en-GB" sz="2000">
                <a:solidFill>
                  <a:schemeClr val="dk1"/>
                </a:solidFill>
              </a:rPr>
              <a:t>   • Top Origin: Other</a:t>
            </a:r>
            <a:endParaRPr sz="2000">
              <a:solidFill>
                <a:schemeClr val="dk1"/>
              </a:solidFill>
            </a:endParaRPr>
          </a:p>
          <a:p>
            <a:pPr indent="0" lvl="0" marL="0" rtl="0" algn="l">
              <a:spcBef>
                <a:spcPts val="0"/>
              </a:spcBef>
              <a:spcAft>
                <a:spcPts val="0"/>
              </a:spcAft>
              <a:buClr>
                <a:schemeClr val="dk1"/>
              </a:buClr>
              <a:buSzPct val="55000"/>
              <a:buFont typeface="Arial"/>
              <a:buNone/>
            </a:pPr>
            <a:r>
              <a:rPr lang="en-GB" sz="2000">
                <a:solidFill>
                  <a:schemeClr val="dk1"/>
                </a:solidFill>
              </a:rPr>
              <a:t>   • Main Purpose: holiday/ rest &amp; relax</a:t>
            </a:r>
            <a:endParaRPr sz="2000">
              <a:solidFill>
                <a:schemeClr val="dk1"/>
              </a:solidFill>
            </a:endParaRPr>
          </a:p>
          <a:p>
            <a:pPr indent="0" lvl="0" marL="0" rtl="0" algn="l">
              <a:spcBef>
                <a:spcPts val="0"/>
              </a:spcBef>
              <a:spcAft>
                <a:spcPts val="0"/>
              </a:spcAft>
              <a:buClr>
                <a:schemeClr val="dk1"/>
              </a:buClr>
              <a:buSzPct val="55000"/>
              <a:buFont typeface="Arial"/>
              <a:buNone/>
            </a:pPr>
            <a:r>
              <a:rPr lang="en-GB" sz="2000">
                <a:solidFill>
                  <a:schemeClr val="dk1"/>
                </a:solidFill>
              </a:rPr>
              <a:t>   → Marketing Focus: Bring in world </a:t>
            </a:r>
            <a:r>
              <a:rPr lang="en-GB" sz="2000">
                <a:solidFill>
                  <a:schemeClr val="dk1"/>
                </a:solidFill>
              </a:rPr>
              <a:t>renown</a:t>
            </a:r>
            <a:r>
              <a:rPr lang="en-GB" sz="2000">
                <a:solidFill>
                  <a:schemeClr val="dk1"/>
                </a:solidFill>
              </a:rPr>
              <a:t> artists to perform in Singapore Consider bringing in performances like Les Miserables, Phantom of The Opera, groups like Il Divo, Korean Boy Bands and other cultural draws to attract more such visitors. Promote these shows months in advance through social media, before the tickets are released. </a:t>
            </a:r>
            <a:endParaRPr sz="2000">
              <a:solidFill>
                <a:schemeClr val="dk1"/>
              </a:solidFill>
            </a:endParaRPr>
          </a:p>
          <a:p>
            <a:pPr indent="0" lvl="0" marL="0" rtl="0" algn="l">
              <a:spcBef>
                <a:spcPts val="0"/>
              </a:spcBef>
              <a:spcAft>
                <a:spcPts val="0"/>
              </a:spcAft>
              <a:buClr>
                <a:schemeClr val="dk1"/>
              </a:buClr>
              <a:buSzPct val="55000"/>
              <a:buFont typeface="Arial"/>
              <a:buNone/>
            </a:pPr>
            <a:r>
              <a:t/>
            </a:r>
            <a:endParaRPr sz="2000">
              <a:solidFill>
                <a:schemeClr val="dk1"/>
              </a:solidFill>
            </a:endParaRPr>
          </a:p>
          <a:p>
            <a:pPr indent="0" lvl="0" marL="0" rtl="0" algn="l">
              <a:spcBef>
                <a:spcPts val="0"/>
              </a:spcBef>
              <a:spcAft>
                <a:spcPts val="1200"/>
              </a:spcAft>
              <a:buNone/>
            </a:pPr>
            <a:r>
              <a:t/>
            </a:r>
            <a:endParaRPr/>
          </a:p>
        </p:txBody>
      </p:sp>
      <p:pic>
        <p:nvPicPr>
          <p:cNvPr id="216" name="Google Shape;216;p34" title="cultural.png"/>
          <p:cNvPicPr preferRelativeResize="0"/>
          <p:nvPr/>
        </p:nvPicPr>
        <p:blipFill>
          <a:blip r:embed="rId3">
            <a:alphaModFix/>
          </a:blip>
          <a:stretch>
            <a:fillRect/>
          </a:stretch>
        </p:blipFill>
        <p:spPr>
          <a:xfrm>
            <a:off x="4971900" y="1170125"/>
            <a:ext cx="3820977" cy="38209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11700" y="1106125"/>
            <a:ext cx="8520600" cy="196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Thank you</a:t>
            </a:r>
            <a:endParaRPr/>
          </a:p>
        </p:txBody>
      </p:sp>
      <p:sp>
        <p:nvSpPr>
          <p:cNvPr id="222" name="Google Shape;222;p3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GB"/>
              <a:t>I hope these insights will help you attract more visitors and increase their spend in our Lion City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Which City spends the most?</a:t>
            </a:r>
            <a:endParaRPr/>
          </a:p>
        </p:txBody>
      </p:sp>
      <p:pic>
        <p:nvPicPr>
          <p:cNvPr id="69" name="Google Shape;69;p15" title="Screenshot 2026-01-07 at 5.43.05 PM.png"/>
          <p:cNvPicPr preferRelativeResize="0"/>
          <p:nvPr/>
        </p:nvPicPr>
        <p:blipFill>
          <a:blip r:embed="rId3">
            <a:alphaModFix/>
          </a:blip>
          <a:stretch>
            <a:fillRect/>
          </a:stretch>
        </p:blipFill>
        <p:spPr>
          <a:xfrm>
            <a:off x="2620950" y="1017725"/>
            <a:ext cx="6211348" cy="3820975"/>
          </a:xfrm>
          <a:prstGeom prst="rect">
            <a:avLst/>
          </a:prstGeom>
          <a:noFill/>
          <a:ln>
            <a:noFill/>
          </a:ln>
        </p:spPr>
      </p:pic>
      <p:pic>
        <p:nvPicPr>
          <p:cNvPr id="70" name="Google Shape;70;p15" title="shopper4.png"/>
          <p:cNvPicPr preferRelativeResize="0"/>
          <p:nvPr/>
        </p:nvPicPr>
        <p:blipFill>
          <a:blip r:embed="rId4">
            <a:alphaModFix/>
          </a:blip>
          <a:stretch>
            <a:fillRect/>
          </a:stretch>
        </p:blipFill>
        <p:spPr>
          <a:xfrm>
            <a:off x="-2" y="2503400"/>
            <a:ext cx="2475453" cy="2475453"/>
          </a:xfrm>
          <a:prstGeom prst="rect">
            <a:avLst/>
          </a:prstGeom>
          <a:noFill/>
          <a:ln>
            <a:noFill/>
          </a:ln>
        </p:spPr>
      </p:pic>
      <p:sp>
        <p:nvSpPr>
          <p:cNvPr id="71" name="Google Shape;71;p15"/>
          <p:cNvSpPr txBox="1"/>
          <p:nvPr/>
        </p:nvSpPr>
        <p:spPr>
          <a:xfrm>
            <a:off x="412225" y="1143275"/>
            <a:ext cx="1958700" cy="9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Visitors from Mumbai, Delhi, and Tokyo spend the most on average.</a:t>
            </a:r>
            <a:endParaRPr sz="1800">
              <a:solidFill>
                <a:schemeClr val="dk2"/>
              </a:solidFill>
            </a:endParaRPr>
          </a:p>
        </p:txBody>
      </p:sp>
      <p:sp>
        <p:nvSpPr>
          <p:cNvPr id="72" name="Google Shape;72;p15"/>
          <p:cNvSpPr txBox="1"/>
          <p:nvPr/>
        </p:nvSpPr>
        <p:spPr>
          <a:xfrm>
            <a:off x="207250" y="2805825"/>
            <a:ext cx="1263900" cy="16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Target these cities through social </a:t>
            </a:r>
            <a:r>
              <a:rPr lang="en-GB">
                <a:solidFill>
                  <a:schemeClr val="dk2"/>
                </a:solidFill>
              </a:rPr>
              <a:t>media</a:t>
            </a:r>
            <a:r>
              <a:rPr lang="en-GB">
                <a:solidFill>
                  <a:schemeClr val="dk2"/>
                </a:solidFill>
              </a:rPr>
              <a:t> ads in their native languages</a:t>
            </a:r>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Does the Length of Stay affect spend?</a:t>
            </a:r>
            <a:endParaRPr/>
          </a:p>
        </p:txBody>
      </p:sp>
      <p:pic>
        <p:nvPicPr>
          <p:cNvPr id="78" name="Google Shape;78;p16" title="length_of_stay_vs_total_expenditure.png"/>
          <p:cNvPicPr preferRelativeResize="0"/>
          <p:nvPr/>
        </p:nvPicPr>
        <p:blipFill>
          <a:blip r:embed="rId3">
            <a:alphaModFix/>
          </a:blip>
          <a:stretch>
            <a:fillRect/>
          </a:stretch>
        </p:blipFill>
        <p:spPr>
          <a:xfrm>
            <a:off x="4367976" y="1170125"/>
            <a:ext cx="4623626" cy="3079407"/>
          </a:xfrm>
          <a:prstGeom prst="rect">
            <a:avLst/>
          </a:prstGeom>
          <a:noFill/>
          <a:ln>
            <a:noFill/>
          </a:ln>
        </p:spPr>
      </p:pic>
      <p:pic>
        <p:nvPicPr>
          <p:cNvPr id="79" name="Google Shape;79;p16" title="length_of_stay_vs_avg_expenditure_per_day.png"/>
          <p:cNvPicPr preferRelativeResize="0"/>
          <p:nvPr/>
        </p:nvPicPr>
        <p:blipFill>
          <a:blip r:embed="rId4">
            <a:alphaModFix/>
          </a:blip>
          <a:stretch>
            <a:fillRect/>
          </a:stretch>
        </p:blipFill>
        <p:spPr>
          <a:xfrm>
            <a:off x="243500" y="1218675"/>
            <a:ext cx="4063176" cy="2706138"/>
          </a:xfrm>
          <a:prstGeom prst="rect">
            <a:avLst/>
          </a:prstGeom>
          <a:noFill/>
          <a:ln>
            <a:noFill/>
          </a:ln>
        </p:spPr>
      </p:pic>
      <p:sp>
        <p:nvSpPr>
          <p:cNvPr id="80" name="Google Shape;80;p16"/>
          <p:cNvSpPr txBox="1"/>
          <p:nvPr/>
        </p:nvSpPr>
        <p:spPr>
          <a:xfrm>
            <a:off x="526100" y="4125775"/>
            <a:ext cx="7982400" cy="6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The returns from each extra day stayed diminishes. We should focus on attracting short term visitors but get them to come often.  </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Why do people come to Singapore?</a:t>
            </a:r>
            <a:endParaRPr/>
          </a:p>
        </p:txBody>
      </p:sp>
      <p:pic>
        <p:nvPicPr>
          <p:cNvPr id="86" name="Google Shape;86;p17" title="1_visitor_volume_by_purpose.png"/>
          <p:cNvPicPr preferRelativeResize="0"/>
          <p:nvPr/>
        </p:nvPicPr>
        <p:blipFill>
          <a:blip r:embed="rId3">
            <a:alphaModFix/>
          </a:blip>
          <a:stretch>
            <a:fillRect/>
          </a:stretch>
        </p:blipFill>
        <p:spPr>
          <a:xfrm>
            <a:off x="-66050" y="1170125"/>
            <a:ext cx="9210051" cy="3820974"/>
          </a:xfrm>
          <a:prstGeom prst="rect">
            <a:avLst/>
          </a:prstGeom>
          <a:noFill/>
          <a:ln>
            <a:noFill/>
          </a:ln>
        </p:spPr>
      </p:pic>
      <p:sp>
        <p:nvSpPr>
          <p:cNvPr id="87" name="Google Shape;87;p17"/>
          <p:cNvSpPr txBox="1"/>
          <p:nvPr/>
        </p:nvSpPr>
        <p:spPr>
          <a:xfrm>
            <a:off x="717400" y="915550"/>
            <a:ext cx="28695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Most come for a holiday/ rest &amp; relax</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Main Purpose of Visit and the amount they spend in total</a:t>
            </a:r>
            <a:endParaRPr/>
          </a:p>
        </p:txBody>
      </p:sp>
      <p:pic>
        <p:nvPicPr>
          <p:cNvPr id="93" name="Google Shape;93;p18" title="2_total_expenditure_by_purpose.png"/>
          <p:cNvPicPr preferRelativeResize="0"/>
          <p:nvPr/>
        </p:nvPicPr>
        <p:blipFill>
          <a:blip r:embed="rId3">
            <a:alphaModFix/>
          </a:blip>
          <a:stretch>
            <a:fillRect/>
          </a:stretch>
        </p:blipFill>
        <p:spPr>
          <a:xfrm>
            <a:off x="152400" y="1170125"/>
            <a:ext cx="8991601" cy="3820975"/>
          </a:xfrm>
          <a:prstGeom prst="rect">
            <a:avLst/>
          </a:prstGeom>
          <a:noFill/>
          <a:ln>
            <a:noFill/>
          </a:ln>
        </p:spPr>
      </p:pic>
      <p:sp>
        <p:nvSpPr>
          <p:cNvPr id="94" name="Google Shape;94;p18"/>
          <p:cNvSpPr txBox="1"/>
          <p:nvPr/>
        </p:nvSpPr>
        <p:spPr>
          <a:xfrm>
            <a:off x="152400" y="870000"/>
            <a:ext cx="2685300" cy="5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Most money is spent in total by people who are here for a holiday</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On average, based on </a:t>
            </a:r>
            <a:r>
              <a:rPr lang="en-GB"/>
              <a:t>why</a:t>
            </a:r>
            <a:r>
              <a:rPr lang="en-GB"/>
              <a:t> they visit, who spends most?</a:t>
            </a:r>
            <a:endParaRPr/>
          </a:p>
        </p:txBody>
      </p:sp>
      <p:pic>
        <p:nvPicPr>
          <p:cNvPr id="100" name="Google Shape;100;p19" title="3_average_expenditure_by_purpose.png"/>
          <p:cNvPicPr preferRelativeResize="0"/>
          <p:nvPr/>
        </p:nvPicPr>
        <p:blipFill>
          <a:blip r:embed="rId3">
            <a:alphaModFix/>
          </a:blip>
          <a:stretch>
            <a:fillRect/>
          </a:stretch>
        </p:blipFill>
        <p:spPr>
          <a:xfrm>
            <a:off x="-77425" y="1170125"/>
            <a:ext cx="9221427" cy="3820975"/>
          </a:xfrm>
          <a:prstGeom prst="rect">
            <a:avLst/>
          </a:prstGeom>
          <a:noFill/>
          <a:ln>
            <a:noFill/>
          </a:ln>
        </p:spPr>
      </p:pic>
      <p:sp>
        <p:nvSpPr>
          <p:cNvPr id="101" name="Google Shape;101;p19"/>
          <p:cNvSpPr txBox="1"/>
          <p:nvPr/>
        </p:nvSpPr>
        <p:spPr>
          <a:xfrm>
            <a:off x="400825" y="923675"/>
            <a:ext cx="2880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People here because of medical treatments spend the most on average </a:t>
            </a:r>
            <a:endParaRPr>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Who stays the longest based on the </a:t>
            </a:r>
            <a:r>
              <a:rPr lang="en-GB"/>
              <a:t>reason</a:t>
            </a:r>
            <a:r>
              <a:rPr lang="en-GB"/>
              <a:t> for their visit?</a:t>
            </a:r>
            <a:endParaRPr/>
          </a:p>
        </p:txBody>
      </p:sp>
      <p:pic>
        <p:nvPicPr>
          <p:cNvPr id="107" name="Google Shape;107;p20" title="4_average_stay_by_purpose.png"/>
          <p:cNvPicPr preferRelativeResize="0"/>
          <p:nvPr/>
        </p:nvPicPr>
        <p:blipFill>
          <a:blip r:embed="rId3">
            <a:alphaModFix/>
          </a:blip>
          <a:stretch>
            <a:fillRect/>
          </a:stretch>
        </p:blipFill>
        <p:spPr>
          <a:xfrm>
            <a:off x="0" y="1170125"/>
            <a:ext cx="9144003" cy="3820976"/>
          </a:xfrm>
          <a:prstGeom prst="rect">
            <a:avLst/>
          </a:prstGeom>
          <a:noFill/>
          <a:ln>
            <a:noFill/>
          </a:ln>
        </p:spPr>
      </p:pic>
      <p:sp>
        <p:nvSpPr>
          <p:cNvPr id="108" name="Google Shape;108;p20"/>
          <p:cNvSpPr txBox="1"/>
          <p:nvPr/>
        </p:nvSpPr>
        <p:spPr>
          <a:xfrm>
            <a:off x="127550" y="1359650"/>
            <a:ext cx="1309500" cy="18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People who come here for training stay the longest on average : 7 days.</a:t>
            </a:r>
            <a:endParaRPr>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most significant reasons people come to Singapore?</a:t>
            </a:r>
            <a:endParaRPr/>
          </a:p>
        </p:txBody>
      </p:sp>
      <p:sp>
        <p:nvSpPr>
          <p:cNvPr id="114" name="Google Shape;11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To take a break. (Holiday, rest &amp; relax, sightseeing)</a:t>
            </a:r>
            <a:endParaRPr/>
          </a:p>
          <a:p>
            <a:pPr indent="-342900" lvl="0" marL="457200" rtl="0" algn="l">
              <a:spcBef>
                <a:spcPts val="0"/>
              </a:spcBef>
              <a:spcAft>
                <a:spcPts val="0"/>
              </a:spcAft>
              <a:buSzPts val="1800"/>
              <a:buChar char="●"/>
            </a:pPr>
            <a:r>
              <a:rPr lang="en-GB"/>
              <a:t>Medical treatments (as the patient or to accompany the patient)</a:t>
            </a:r>
            <a:endParaRPr/>
          </a:p>
          <a:p>
            <a:pPr indent="-342900" lvl="0" marL="457200" rtl="0" algn="l">
              <a:spcBef>
                <a:spcPts val="0"/>
              </a:spcBef>
              <a:spcAft>
                <a:spcPts val="0"/>
              </a:spcAft>
              <a:buSzPts val="1800"/>
              <a:buChar char="●"/>
            </a:pPr>
            <a:r>
              <a:rPr lang="en-GB"/>
              <a:t>For training (students, executives, company training, skill training)</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Focus on Fun!</a:t>
            </a:r>
            <a:endParaRPr/>
          </a:p>
          <a:p>
            <a:pPr indent="0" lvl="0" marL="0" rtl="0" algn="l">
              <a:spcBef>
                <a:spcPts val="1200"/>
              </a:spcBef>
              <a:spcAft>
                <a:spcPts val="0"/>
              </a:spcAft>
              <a:buNone/>
            </a:pPr>
            <a:r>
              <a:rPr lang="en-GB"/>
              <a:t>Shout out about our excellent healthcare!</a:t>
            </a:r>
            <a:endParaRPr/>
          </a:p>
          <a:p>
            <a:pPr indent="0" lvl="0" marL="0" rtl="0" algn="l">
              <a:spcBef>
                <a:spcPts val="1200"/>
              </a:spcBef>
              <a:spcAft>
                <a:spcPts val="1200"/>
              </a:spcAft>
              <a:buNone/>
            </a:pPr>
            <a:r>
              <a:rPr lang="en-GB"/>
              <a:t>Promote our educational resources!</a:t>
            </a:r>
            <a:endParaRPr/>
          </a:p>
        </p:txBody>
      </p:sp>
      <p:sp>
        <p:nvSpPr>
          <p:cNvPr id="115" name="Google Shape;115;p21"/>
          <p:cNvSpPr txBox="1"/>
          <p:nvPr/>
        </p:nvSpPr>
        <p:spPr>
          <a:xfrm>
            <a:off x="389450" y="2282025"/>
            <a:ext cx="71172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4000">
                <a:solidFill>
                  <a:schemeClr val="dk2"/>
                </a:solidFill>
              </a:rPr>
              <a:t>Attract more visitors!</a:t>
            </a:r>
            <a:endParaRPr sz="44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